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7" r:id="rId3"/>
    <p:sldId id="278" r:id="rId4"/>
    <p:sldId id="279" r:id="rId5"/>
    <p:sldId id="281" r:id="rId6"/>
    <p:sldId id="268" r:id="rId7"/>
    <p:sldId id="266" r:id="rId8"/>
    <p:sldId id="258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3" autoAdjust="0"/>
  </p:normalViewPr>
  <p:slideViewPr>
    <p:cSldViewPr showGuides="1">
      <p:cViewPr>
        <p:scale>
          <a:sx n="75" d="100"/>
          <a:sy n="75" d="100"/>
        </p:scale>
        <p:origin x="-104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DAF7E-87FB-410F-B810-744C6CEDB65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96D5-3557-4EED-A33D-05A89B7DA3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D0004-C312-481D-8D98-80BCE45D3345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84E410-7E9B-40EE-8039-3A6002DEB306}" type="datetimeFigureOut">
              <a:rPr lang="en-US" smtClean="0"/>
              <a:pPr/>
              <a:t>2/8/12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119CE-5455-4569-AE2A-2F0F36465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Recruitment, Training and Retention</a:t>
            </a:r>
          </a:p>
          <a:p>
            <a:r>
              <a:rPr lang="en-US" dirty="0"/>
              <a:t>Developing a Dynamic Arts in Healthcare Team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Arts in Healthcare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85048" cy="4721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Compensation is the most obvious reward for excellence.  It is important to communicate to your </a:t>
            </a:r>
            <a:r>
              <a:rPr lang="en-US" sz="2000" dirty="0" smtClean="0"/>
              <a:t>institution or constituents </a:t>
            </a:r>
            <a:r>
              <a:rPr lang="en-US" sz="2000" dirty="0"/>
              <a:t>that your </a:t>
            </a:r>
            <a:r>
              <a:rPr lang="en-US" sz="2000" dirty="0" smtClean="0"/>
              <a:t>artistic talent </a:t>
            </a:r>
            <a:r>
              <a:rPr lang="en-US" sz="2000" dirty="0"/>
              <a:t>are not volunteers, but trained experts in the field of Arts in Healthcare. </a:t>
            </a:r>
            <a:r>
              <a:rPr lang="en-US" sz="2000" dirty="0"/>
              <a:t>B</a:t>
            </a:r>
            <a:r>
              <a:rPr lang="en-US" sz="2000" dirty="0" smtClean="0"/>
              <a:t>uilding </a:t>
            </a:r>
            <a:r>
              <a:rPr lang="en-US" sz="2000" dirty="0"/>
              <a:t>the expectation is vital to your success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i="1" dirty="0"/>
              <a:t>Internal funding</a:t>
            </a:r>
            <a:r>
              <a:rPr lang="en-US" sz="2000" dirty="0"/>
              <a:t> – present your institution with a budget.  Base your artists’ payment on other art related salaries in your community.   </a:t>
            </a:r>
          </a:p>
          <a:p>
            <a:r>
              <a:rPr lang="en-US" sz="2000" i="1" dirty="0"/>
              <a:t>External funding</a:t>
            </a:r>
            <a:r>
              <a:rPr lang="en-US" sz="2000" dirty="0"/>
              <a:t> – expect to find funding from sources other than the institution, </a:t>
            </a:r>
            <a:r>
              <a:rPr lang="en-US" sz="2000" dirty="0" err="1"/>
              <a:t>eg</a:t>
            </a:r>
            <a:r>
              <a:rPr lang="en-US" sz="2000" dirty="0"/>
              <a:t>: hospital support groups or local philanthropic groups.</a:t>
            </a:r>
          </a:p>
          <a:p>
            <a:r>
              <a:rPr lang="en-US" sz="2000" i="1" dirty="0"/>
              <a:t>Grants and Gifts</a:t>
            </a:r>
            <a:r>
              <a:rPr lang="en-US" sz="2000" dirty="0"/>
              <a:t> – demonstrate that you are able to bring funding to the institution through grants and gifts.  </a:t>
            </a: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success of any Arts in Healthcare program is directly related to the talent and consistency of your artists. 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000" dirty="0" smtClean="0"/>
              <a:t>Things to think about when building your program are:</a:t>
            </a:r>
            <a:endParaRPr lang="en-US" sz="2000" b="1" dirty="0" smtClean="0"/>
          </a:p>
          <a:p>
            <a:pPr lvl="0"/>
            <a:r>
              <a:rPr lang="en-US" sz="2000" dirty="0" smtClean="0"/>
              <a:t>What do you want the artists to do?</a:t>
            </a:r>
          </a:p>
          <a:p>
            <a:pPr lvl="0"/>
            <a:r>
              <a:rPr lang="en-US" sz="2000" dirty="0" smtClean="0"/>
              <a:t>Will you expect them to act on their own?</a:t>
            </a:r>
          </a:p>
          <a:p>
            <a:pPr lvl="0"/>
            <a:r>
              <a:rPr lang="en-US" sz="2000" dirty="0" smtClean="0"/>
              <a:t>Are you building a “team” of artists or a “stable” of artists?</a:t>
            </a:r>
          </a:p>
          <a:p>
            <a:pPr lvl="0"/>
            <a:r>
              <a:rPr lang="en-US" sz="2000" dirty="0" smtClean="0"/>
              <a:t>How much do artists in your community know about Arts in Healthcare?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945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</a:t>
            </a:r>
            <a:r>
              <a:rPr lang="en-US" dirty="0" smtClean="0"/>
              <a:t>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Recruitment</a:t>
            </a:r>
            <a:r>
              <a:rPr lang="en-US" sz="2400" dirty="0"/>
              <a:t> – attracting your community’s best artistic resources to your program.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200" dirty="0"/>
              <a:t>Identify desired qualities based on what you want to accomplish with your Arts in Healthcare Program.  </a:t>
            </a:r>
            <a:r>
              <a:rPr lang="en-US" sz="2200" dirty="0"/>
              <a:t>S</a:t>
            </a:r>
            <a:r>
              <a:rPr lang="en-US" sz="2200" dirty="0" smtClean="0"/>
              <a:t>ome </a:t>
            </a:r>
            <a:r>
              <a:rPr lang="en-US" sz="2200" dirty="0"/>
              <a:t>of the most desirable qualities to look for are:  </a:t>
            </a:r>
          </a:p>
          <a:p>
            <a:pPr marL="0" indent="0">
              <a:buNone/>
            </a:pPr>
            <a:r>
              <a:rPr lang="en-US" sz="2200" dirty="0" smtClean="0"/>
              <a:t>	Communication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Empathy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Process </a:t>
            </a:r>
            <a:r>
              <a:rPr lang="en-US" sz="2200" dirty="0"/>
              <a:t>vs. Product </a:t>
            </a:r>
          </a:p>
          <a:p>
            <a:pPr marL="0" indent="0">
              <a:buNone/>
            </a:pPr>
            <a:r>
              <a:rPr lang="en-US" sz="2200" dirty="0" smtClean="0"/>
              <a:t>	Understanding </a:t>
            </a:r>
            <a:r>
              <a:rPr lang="en-US" sz="2200" dirty="0"/>
              <a:t>the audience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Define your purpose and have a clear objective for artists who are interested in working with you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000" dirty="0" smtClean="0"/>
              <a:t>Will </a:t>
            </a:r>
            <a:r>
              <a:rPr lang="en-US" sz="2000" dirty="0"/>
              <a:t>artists develop programs? </a:t>
            </a:r>
          </a:p>
          <a:p>
            <a:r>
              <a:rPr lang="en-US" sz="2000" dirty="0"/>
              <a:t>Will they provide one time events or performances?  </a:t>
            </a:r>
          </a:p>
          <a:p>
            <a:r>
              <a:rPr lang="en-US" sz="2000" dirty="0"/>
              <a:t>Who will they work with – patients, family </a:t>
            </a:r>
            <a:r>
              <a:rPr lang="en-US" sz="2000" dirty="0" smtClean="0"/>
              <a:t>members</a:t>
            </a:r>
            <a:r>
              <a:rPr lang="en-US" sz="2000" dirty="0" smtClean="0"/>
              <a:t>, staff, </a:t>
            </a:r>
            <a:r>
              <a:rPr lang="en-US" sz="2000" dirty="0" smtClean="0"/>
              <a:t>students, adults, children?</a:t>
            </a:r>
          </a:p>
          <a:p>
            <a:r>
              <a:rPr lang="en-US" sz="2000" dirty="0" smtClean="0"/>
              <a:t>Set expectations and </a:t>
            </a:r>
            <a:r>
              <a:rPr lang="en-US" sz="2000" dirty="0" smtClean="0"/>
              <a:t>objectives</a:t>
            </a:r>
          </a:p>
          <a:p>
            <a:r>
              <a:rPr lang="en-US" sz="2000" dirty="0" smtClean="0"/>
              <a:t>Be prepared </a:t>
            </a:r>
            <a:r>
              <a:rPr lang="en-US" sz="2000" dirty="0"/>
              <a:t>to consider unexpected ideas as viable solutions</a:t>
            </a:r>
            <a:r>
              <a:rPr lang="en-US" sz="2000" dirty="0"/>
              <a:t> </a:t>
            </a:r>
            <a:endParaRPr lang="en-US" sz="2000" dirty="0"/>
          </a:p>
          <a:p>
            <a:pPr marL="20574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100000"/>
              <a:buNone/>
            </a:pPr>
            <a:endParaRPr lang="en-US" sz="2700" dirty="0">
              <a:latin typeface="Georgia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213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Identify and Develop </a:t>
            </a:r>
            <a:r>
              <a:rPr lang="en-US" sz="2800" dirty="0" smtClean="0"/>
              <a:t>Leaders</a:t>
            </a:r>
            <a:endParaRPr lang="en-US" sz="2800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"/>
          </p:nvPr>
        </p:nvSpPr>
        <p:spPr>
          <a:xfrm>
            <a:off x="301625" y="1925638"/>
            <a:ext cx="8504238" cy="4173537"/>
          </a:xfrm>
        </p:spPr>
        <p:txBody>
          <a:bodyPr>
            <a:normAutofit/>
          </a:bodyPr>
          <a:lstStyle/>
          <a:p>
            <a:pPr marL="205740" lvl="1" indent="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None/>
            </a:pPr>
            <a:r>
              <a:rPr lang="en-US" sz="2400" i="1" dirty="0">
                <a:solidFill>
                  <a:schemeClr val="tx1"/>
                </a:solidFill>
              </a:rPr>
              <a:t>Training</a:t>
            </a:r>
            <a:r>
              <a:rPr lang="en-US" sz="2400" dirty="0">
                <a:solidFill>
                  <a:schemeClr val="tx1"/>
                </a:solidFill>
              </a:rPr>
              <a:t> – providing artists with the unique skills necessary to succeed in a </a:t>
            </a:r>
            <a:r>
              <a:rPr lang="en-US" sz="2400" dirty="0" smtClean="0">
                <a:solidFill>
                  <a:schemeClr val="tx1"/>
                </a:solidFill>
              </a:rPr>
              <a:t>health related </a:t>
            </a:r>
            <a:r>
              <a:rPr lang="en-US" sz="2400" dirty="0">
                <a:solidFill>
                  <a:schemeClr val="tx1"/>
                </a:solidFill>
              </a:rPr>
              <a:t>setting is critical to their success.  There is no other environment like a hospital or </a:t>
            </a:r>
            <a:r>
              <a:rPr lang="en-US" sz="2400" dirty="0" smtClean="0">
                <a:solidFill>
                  <a:schemeClr val="tx1"/>
                </a:solidFill>
              </a:rPr>
              <a:t>care facility, </a:t>
            </a:r>
            <a:r>
              <a:rPr lang="en-US" sz="2400" dirty="0">
                <a:solidFill>
                  <a:schemeClr val="tx1"/>
                </a:solidFill>
              </a:rPr>
              <a:t>and very few artists have an understanding of how they work.  Conversely, very few people in a healthcare setting understand how an artist works, or why they do what they do.  Creating an environment of mutual understanding is the key to success.</a:t>
            </a:r>
          </a:p>
          <a:p>
            <a:pPr marL="205740" lvl="1" indent="0" eaLnBrk="1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None/>
            </a:pPr>
            <a:endParaRPr lang="en-US" sz="2400" dirty="0">
              <a:solidFill>
                <a:schemeClr val="tx1"/>
              </a:solidFill>
              <a:latin typeface="Georgi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57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and </a:t>
            </a:r>
            <a:r>
              <a:rPr lang="en-US" smtClean="0"/>
              <a:t>Develop Leaders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/>
              <a:t>Mentorship</a:t>
            </a:r>
            <a:r>
              <a:rPr lang="en-US" sz="2400" dirty="0"/>
              <a:t> – at this point in the history of Arts in Healthcare, there is no need to re-invent the wheel.  There are many resources available for training artists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 </a:t>
            </a:r>
            <a:r>
              <a:rPr lang="en-US" sz="2400" dirty="0"/>
              <a:t>from other arts in healthcare artists</a:t>
            </a:r>
          </a:p>
          <a:p>
            <a:pPr marL="0" indent="0">
              <a:buNone/>
            </a:pPr>
            <a:r>
              <a:rPr lang="en-US" sz="2400" dirty="0" smtClean="0"/>
              <a:t>Provide </a:t>
            </a:r>
            <a:r>
              <a:rPr lang="en-US" sz="2400" dirty="0"/>
              <a:t>workshops for artists in your community</a:t>
            </a:r>
          </a:p>
          <a:p>
            <a:pPr marL="0" indent="0">
              <a:buNone/>
            </a:pPr>
            <a:r>
              <a:rPr lang="en-US" sz="2400" dirty="0" smtClean="0"/>
              <a:t>Attend </a:t>
            </a:r>
            <a:r>
              <a:rPr lang="en-US" sz="2400" dirty="0"/>
              <a:t>seminars and training sessions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Recognize and Reward </a:t>
            </a:r>
            <a:r>
              <a:rPr lang="en-US" sz="2800" dirty="0" smtClean="0"/>
              <a:t>Success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31654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Retention</a:t>
            </a:r>
            <a:r>
              <a:rPr lang="en-US" sz="2400" dirty="0"/>
              <a:t> – developing a dynamic team of artists builds consistency and accelerates program growth.  Rewarding those artists for their work is critical to your program’s development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Recognize and Reward Success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Recognition </a:t>
            </a:r>
            <a:r>
              <a:rPr lang="en-US" sz="2000" dirty="0"/>
              <a:t>for good work is essential.  Develop standards of performance through recognition of outstanding service. Celebrate the extraordinary work that artists do everyday!</a:t>
            </a:r>
          </a:p>
          <a:p>
            <a:r>
              <a:rPr lang="en-US" sz="2000" dirty="0"/>
              <a:t>Publications – submit stories of artists work in the institution to internal and external publications.</a:t>
            </a:r>
          </a:p>
          <a:p>
            <a:r>
              <a:rPr lang="en-US" sz="2000" dirty="0" smtClean="0"/>
              <a:t>Website </a:t>
            </a:r>
            <a:r>
              <a:rPr lang="en-US" sz="2000" dirty="0"/>
              <a:t>– boast about your artists on your website.</a:t>
            </a:r>
          </a:p>
          <a:p>
            <a:r>
              <a:rPr lang="en-US" sz="2000" dirty="0"/>
              <a:t>Receptions and events – organize events that recognize and reward your artists. 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Support Structures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Create a “family” of artists by building relationships through </a:t>
            </a:r>
            <a:r>
              <a:rPr lang="en-US" sz="2000" dirty="0" smtClean="0"/>
              <a:t>Rounds  </a:t>
            </a:r>
            <a:r>
              <a:rPr lang="en-US" sz="2000" dirty="0"/>
              <a:t>and Retreats.  As your team grows more personally invested in one another, they become more invested in the mission of the program.  Artists who support one another have a better opportunity for success and growth </a:t>
            </a:r>
            <a:r>
              <a:rPr lang="en-US" sz="2000" dirty="0" smtClean="0"/>
              <a:t>with </a:t>
            </a:r>
            <a:r>
              <a:rPr lang="en-US" sz="2000" dirty="0"/>
              <a:t>this challenging </a:t>
            </a:r>
            <a:r>
              <a:rPr lang="en-US" sz="2000" dirty="0" smtClean="0"/>
              <a:t>work.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Rounds </a:t>
            </a:r>
            <a:r>
              <a:rPr lang="en-US" sz="2000" dirty="0"/>
              <a:t>and Retreats serve to: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Enhance communication between artists and program </a:t>
            </a:r>
            <a:r>
              <a:rPr lang="en-US" sz="2000" dirty="0" smtClean="0">
                <a:solidFill>
                  <a:srgbClr val="000000"/>
                </a:solidFill>
              </a:rPr>
              <a:t>leadership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/>
              <a:t>Cross-train from one discipline to another</a:t>
            </a:r>
          </a:p>
          <a:p>
            <a:pPr lvl="0"/>
            <a:r>
              <a:rPr lang="en-US" sz="2000" dirty="0"/>
              <a:t>Provide needed support for </a:t>
            </a:r>
            <a:r>
              <a:rPr lang="en-US" sz="2000" dirty="0" smtClean="0"/>
              <a:t> </a:t>
            </a:r>
            <a:r>
              <a:rPr lang="en-US" sz="2000" dirty="0"/>
              <a:t>emotionally difficult work</a:t>
            </a:r>
          </a:p>
          <a:p>
            <a:pPr lvl="0"/>
            <a:r>
              <a:rPr lang="en-US" sz="2000" dirty="0"/>
              <a:t>Take an interest in the artists work outside the program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90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1064</TotalTime>
  <Words>596</Words>
  <Application>Microsoft Macintosh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Arts in Healthcare</vt:lpstr>
      <vt:lpstr>Building a Team</vt:lpstr>
      <vt:lpstr>Identifying Excellence</vt:lpstr>
      <vt:lpstr>Develop Roles</vt:lpstr>
      <vt:lpstr>Identify and Develop Leaders</vt:lpstr>
      <vt:lpstr>Identify and Develop Leaders</vt:lpstr>
      <vt:lpstr>Recognize and Reward Success</vt:lpstr>
      <vt:lpstr>Recognize and Reward Success</vt:lpstr>
      <vt:lpstr>Support Structures</vt:lpstr>
      <vt:lpstr>Show Me the Money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Shands Arts in Medicine</dc:title>
  <dc:creator>christina mullen</dc:creator>
  <cp:lastModifiedBy>tina mullen</cp:lastModifiedBy>
  <cp:revision>72</cp:revision>
  <dcterms:created xsi:type="dcterms:W3CDTF">2010-10-07T00:31:15Z</dcterms:created>
  <dcterms:modified xsi:type="dcterms:W3CDTF">2012-02-09T02:28:48Z</dcterms:modified>
</cp:coreProperties>
</file>